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6846754"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p:restoredTop sz="88707" autoAdjust="0"/>
  </p:normalViewPr>
  <p:slideViewPr>
    <p:cSldViewPr snapToGrid="0" snapToObjects="1">
      <p:cViewPr varScale="1">
        <p:scale>
          <a:sx n="75" d="100"/>
          <a:sy n="75" d="100"/>
        </p:scale>
        <p:origin x="1296" y="176"/>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to create, manage, secure and socialize </a:t>
            </a:r>
            <a:r>
              <a:rPr lang="en-US" b="0" i="0" dirty="0" err="1">
                <a:solidFill>
                  <a:srgbClr val="161616"/>
                </a:solidFill>
                <a:effectLst/>
                <a:latin typeface="IBM Plex Sans VF" panose="020B0503050203000203" pitchFamily="34" charset="0"/>
              </a:rPr>
              <a:t>GraphQL</a:t>
            </a:r>
            <a:r>
              <a:rPr lang="en-US" b="0" i="0" dirty="0">
                <a:solidFill>
                  <a:srgbClr val="161616"/>
                </a:solidFill>
                <a:effectLst/>
                <a:latin typeface="IBM Plex Sans VF" panose="020B0503050203000203" pitchFamily="34" charset="0"/>
              </a:rPr>
              <a:t> APIs with IBM API Connect and API Connect Essentials.</a:t>
            </a:r>
          </a:p>
          <a:p>
            <a:endParaRPr lang="en-US" b="0" i="0" dirty="0">
              <a:solidFill>
                <a:srgbClr val="161616"/>
              </a:solidFill>
              <a:effectLst/>
              <a:latin typeface="IBM Plex Sans VF" panose="020B0503050203000203" pitchFamily="34" charset="0"/>
            </a:endParaRPr>
          </a:p>
          <a:p>
            <a:r>
              <a:rPr lang="en-US" b="0" i="0" u="none" strike="noStrike" dirty="0">
                <a:solidFill>
                  <a:srgbClr val="212121"/>
                </a:solidFill>
                <a:effectLst/>
                <a:latin typeface="Arial" panose="020B0604020202020204" pitchFamily="34" charset="0"/>
              </a:rPr>
              <a:t>In this course, the terms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and App Connect Essentials are </a:t>
            </a:r>
            <a:r>
              <a:rPr lang="en-US" b="0" i="0" u="none" strike="noStrike">
                <a:solidFill>
                  <a:srgbClr val="212121"/>
                </a:solidFill>
                <a:effectLst/>
                <a:latin typeface="Arial" panose="020B0604020202020204" pitchFamily="34" charset="0"/>
              </a:rPr>
              <a:t>used interchangeably. </a:t>
            </a:r>
            <a:r>
              <a:rPr lang="en-US" b="0" i="0" u="none" strike="noStrike" dirty="0" err="1">
                <a:solidFill>
                  <a:srgbClr val="212121"/>
                </a:solidFill>
                <a:effectLst/>
                <a:latin typeface="Arial" panose="020B0604020202020204" pitchFamily="34" charset="0"/>
              </a:rPr>
              <a:t>StepZen</a:t>
            </a:r>
            <a:r>
              <a:rPr lang="en-US" b="0" i="0" u="none" strike="noStrike" dirty="0">
                <a:solidFill>
                  <a:srgbClr val="212121"/>
                </a:solidFill>
                <a:effectLst/>
                <a:latin typeface="Arial" panose="020B0604020202020204" pitchFamily="34" charset="0"/>
              </a:rPr>
              <a:t> was the company IBM acquired, App Connect Essentials is the new name for the product and the terms are at the time of this development being used interchangeably as it is in the CLI and other parts of the software.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4F4F4"/>
                </a:highlight>
                <a:latin typeface="IBM Plex Sans VF" panose="020B0503050203000203" pitchFamily="34" charset="0"/>
              </a:rPr>
              <a:t>The rising adoption of hybrid cloud has resulted in data stored everywhere – in different types of data stores likes data warehouses, lakes, and </a:t>
            </a:r>
            <a:r>
              <a:rPr lang="en-US" b="0" i="0" dirty="0" err="1">
                <a:solidFill>
                  <a:srgbClr val="161616"/>
                </a:solidFill>
                <a:effectLst/>
                <a:highlight>
                  <a:srgbClr val="F4F4F4"/>
                </a:highlight>
                <a:latin typeface="IBM Plex Sans VF" panose="020B0503050203000203" pitchFamily="34" charset="0"/>
              </a:rPr>
              <a:t>lakehouses</a:t>
            </a:r>
            <a:r>
              <a:rPr lang="en-US" b="0" i="0" dirty="0">
                <a:solidFill>
                  <a:srgbClr val="161616"/>
                </a:solidFill>
                <a:effectLst/>
                <a:highlight>
                  <a:srgbClr val="F4F4F4"/>
                </a:highlight>
                <a:latin typeface="IBM Plex Sans VF" panose="020B0503050203000203" pitchFamily="34" charset="0"/>
              </a:rPr>
              <a:t> as well as across different clouds and on-premises environments. APIs serve as the essential connector between different data sources and applications, which means that businesses are relying on and creating more APIs than ever before to get the data they need to power their applications and experiences.</a:t>
            </a:r>
            <a:br>
              <a:rPr lang="en-US" dirty="0"/>
            </a:br>
            <a:br>
              <a:rPr lang="en-US" dirty="0"/>
            </a:b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has rapidly become a go-to query language for companies to interact with their data and is emerging as a new standard for APIs, layering upon the investments in REST APIs and data systems.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Provider teams tasked with building them. We believe that APIs built declaratively are simply better - leading to first implementation with fewer lines of clean code, faster time to deploy, and APIs with built-in performance, cost, and reliability optimizations.</a:t>
            </a:r>
            <a:endParaRPr lang="en-US"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Focus development team decided to invest in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as a new standard for APIs.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is a query language for APIs that gives an application client greater control over what data it retrieves in an API request when compared with a REST API request.</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developers would like to explore an easier way for developers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consuming data stored everywhere. While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are significantly easier for the application teams to consume, they can represent a challenge to the API teams tasked with building them, securing them, socializing them, and managing them. To ease the process of building these APIs, they would like to explore a way to create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a declarative approach for federated access to data.</a:t>
            </a:r>
            <a:br>
              <a:rPr lang="en-US" dirty="0"/>
            </a:br>
            <a:br>
              <a:rPr lang="en-US" dirty="0"/>
            </a:br>
            <a:r>
              <a:rPr lang="en-US" b="0" i="0" dirty="0">
                <a:solidFill>
                  <a:srgbClr val="161616"/>
                </a:solidFill>
                <a:effectLst/>
                <a:highlight>
                  <a:srgbClr val="F4F4F4"/>
                </a:highlight>
                <a:latin typeface="IBM Plex Sans VF" panose="020B0503050203000203" pitchFamily="34" charset="0"/>
              </a:rPr>
              <a:t>Focus’ team requested a demo to learn how to move from zero to enterprise in the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domain. The following demo, Focus’ developers will learn how to use API Connect Essentials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to create a a federated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by pulling data from disparate sources (REST API and MySQL). After that they will use IBM API Connect to create a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 proxy definition that proxies a backend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server from </a:t>
            </a:r>
            <a:r>
              <a:rPr lang="en-US" b="0" i="0" dirty="0" err="1">
                <a:solidFill>
                  <a:srgbClr val="161616"/>
                </a:solidFill>
                <a:effectLst/>
                <a:highlight>
                  <a:srgbClr val="F4F4F4"/>
                </a:highlight>
                <a:latin typeface="IBM Plex Sans VF" panose="020B0503050203000203" pitchFamily="34" charset="0"/>
              </a:rPr>
              <a:t>StepZen</a:t>
            </a:r>
            <a:r>
              <a:rPr lang="en-US" b="0" i="0" dirty="0">
                <a:solidFill>
                  <a:srgbClr val="161616"/>
                </a:solidFill>
                <a:effectLst/>
                <a:highlight>
                  <a:srgbClr val="F4F4F4"/>
                </a:highlight>
                <a:latin typeface="IBM Plex Sans VF" panose="020B0503050203000203" pitchFamily="34" charset="0"/>
              </a:rPr>
              <a:t>, and to define rate limiting controls that reflect the amount of data that is returned from the server. In this demo, Focus will see how to CREATE, MANAGE, SECURE and SOCIALIZE their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using IBM API Connect solution.</a:t>
            </a: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Setup API Connect Essentials;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Build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 from a REST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Add a new REST API into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Autogenerate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Schemas from a MySQL Database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composition of building blocks using @materializer</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 in APIC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Edit and Test the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Proxy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 Product and apply </a:t>
            </a:r>
            <a:r>
              <a:rPr lang="en-US" sz="2001" b="0" i="0" kern="1200" dirty="0" err="1">
                <a:solidFill>
                  <a:schemeClr val="bg1"/>
                </a:solidFill>
                <a:effectLst/>
                <a:latin typeface="IBM Plex Sans" panose="020B0503050203000203" pitchFamily="34" charset="0"/>
                <a:ea typeface="+mn-ea"/>
                <a:cs typeface="+mn-cs"/>
              </a:rPr>
              <a:t>GraphQL</a:t>
            </a:r>
            <a:r>
              <a:rPr lang="en-US" sz="2001" b="0" i="0" kern="1200" dirty="0">
                <a:solidFill>
                  <a:schemeClr val="bg1"/>
                </a:solidFill>
                <a:effectLst/>
                <a:latin typeface="IBM Plex Sans" panose="020B0503050203000203" pitchFamily="34" charset="0"/>
                <a:ea typeface="+mn-ea"/>
                <a:cs typeface="+mn-cs"/>
              </a:rPr>
              <a:t> Rate Limits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Socialize your API</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developers have done today. In this demo they:</a:t>
            </a:r>
            <a:br>
              <a:rPr lang="en-US" b="0" i="0" dirty="0">
                <a:solidFill>
                  <a:srgbClr val="161616"/>
                </a:solidFill>
                <a:effectLst/>
                <a:highlight>
                  <a:srgbClr val="F4F4F4"/>
                </a:highlight>
                <a:latin typeface="IBM Plex Sans VF" panose="020B0503050203000203" pitchFamily="34" charset="0"/>
              </a:rPr>
            </a:br>
            <a:endParaRPr lang="en-US" b="0" i="0" dirty="0">
              <a:solidFill>
                <a:srgbClr val="161616"/>
              </a:solidFill>
              <a:effectLst/>
              <a:highlight>
                <a:srgbClr val="F4F4F4"/>
              </a:highlight>
              <a:latin typeface="IBM Plex Sans VF" panose="020B0503050203000203" pitchFamily="34" charset="0"/>
            </a:endParaRP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a declarative approach using API Connect Essentials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using different sources (two REST services and one MySQL database);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graph composition using @materializer;</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Deployed the new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 Cloud runtime;</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Proxy API in API Connect to call the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a:t>
            </a:r>
            <a:r>
              <a:rPr lang="en-US" b="0" i="0" dirty="0" err="1">
                <a:solidFill>
                  <a:srgbClr val="161616"/>
                </a:solidFill>
                <a:effectLst/>
                <a:highlight>
                  <a:srgbClr val="F4F4F4"/>
                </a:highlight>
                <a:latin typeface="inherit"/>
              </a:rPr>
              <a:t>StepZen</a:t>
            </a:r>
            <a:r>
              <a:rPr lang="en-US" b="0" i="0" dirty="0">
                <a:solidFill>
                  <a:srgbClr val="161616"/>
                </a:solidFill>
                <a:effectLst/>
                <a:highlight>
                  <a:srgbClr val="F4F4F4"/>
                </a:highlight>
                <a:latin typeface="inherit"/>
              </a:rPr>
              <a:t>;</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Managed their API and set up the security policies;</a:t>
            </a:r>
          </a:p>
          <a:p>
            <a:pPr marL="342900" indent="-342900" algn="l" fontAlgn="base">
              <a:buFont typeface="Arial" panose="020B0604020202020204" pitchFamily="34" charset="0"/>
              <a:buChar char="•"/>
            </a:pPr>
            <a:r>
              <a:rPr lang="en-US" b="0" i="0">
                <a:solidFill>
                  <a:srgbClr val="161616"/>
                </a:solidFill>
                <a:effectLst/>
                <a:highlight>
                  <a:srgbClr val="F4F4F4"/>
                </a:highlight>
                <a:latin typeface="inherit"/>
              </a:rPr>
              <a:t>Created </a:t>
            </a:r>
            <a:r>
              <a:rPr lang="en-US" b="0" i="0" dirty="0">
                <a:solidFill>
                  <a:srgbClr val="161616"/>
                </a:solidFill>
                <a:effectLst/>
                <a:highlight>
                  <a:srgbClr val="F4F4F4"/>
                </a:highlight>
                <a:latin typeface="inherit"/>
              </a:rPr>
              <a:t>a Product and apply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rate limits;</a:t>
            </a:r>
          </a:p>
          <a:p>
            <a:pPr marL="342900" indent="-342900" algn="l" fontAlgn="base">
              <a:buFont typeface="Arial" panose="020B0604020202020204" pitchFamily="34" charset="0"/>
              <a:buChar char="•"/>
            </a:pPr>
            <a:r>
              <a:rPr lang="en-US" b="0" i="0" dirty="0">
                <a:solidFill>
                  <a:srgbClr val="161616"/>
                </a:solidFill>
                <a:effectLst/>
                <a:highlight>
                  <a:srgbClr val="F4F4F4"/>
                </a:highlight>
                <a:latin typeface="inherit"/>
              </a:rPr>
              <a:t>Socialized their </a:t>
            </a:r>
            <a:r>
              <a:rPr lang="en-US" b="0" i="0" dirty="0" err="1">
                <a:solidFill>
                  <a:srgbClr val="161616"/>
                </a:solidFill>
                <a:effectLst/>
                <a:highlight>
                  <a:srgbClr val="F4F4F4"/>
                </a:highlight>
                <a:latin typeface="inherit"/>
              </a:rPr>
              <a:t>GraphQL</a:t>
            </a:r>
            <a:r>
              <a:rPr lang="en-US" b="0" i="0" dirty="0">
                <a:solidFill>
                  <a:srgbClr val="161616"/>
                </a:solidFill>
                <a:effectLst/>
                <a:highlight>
                  <a:srgbClr val="F4F4F4"/>
                </a:highlight>
                <a:latin typeface="inherit"/>
              </a:rPr>
              <a:t> API on the Developer Portal and demonstrated how an API consumer can use the API portal to perform self-service consumption of the API;</a:t>
            </a:r>
          </a:p>
          <a:p>
            <a:br>
              <a:rPr lang="en-US" dirty="0"/>
            </a:br>
            <a:r>
              <a:rPr lang="en-US" b="0" i="0" dirty="0">
                <a:solidFill>
                  <a:srgbClr val="161616"/>
                </a:solidFill>
                <a:effectLst/>
                <a:highlight>
                  <a:srgbClr val="F4F4F4"/>
                </a:highlight>
                <a:latin typeface="IBM Plex Sans VF" panose="020B0503050203000203" pitchFamily="34" charset="0"/>
              </a:rPr>
              <a:t>From a business perspective, Focus Corporate learned how to use APIs to automate a series of steps to obtain customer and order information from different sources (legacy services and databases). They verified how to use API as the foundation of their digital transformation journey.</a:t>
            </a:r>
            <a:br>
              <a:rPr lang="en-US" dirty="0"/>
            </a:br>
            <a:br>
              <a:rPr lang="en-US" dirty="0"/>
            </a:br>
            <a:r>
              <a:rPr lang="en-US" b="0" i="0" dirty="0">
                <a:solidFill>
                  <a:srgbClr val="161616"/>
                </a:solidFill>
                <a:effectLst/>
                <a:highlight>
                  <a:srgbClr val="F4F4F4"/>
                </a:highlight>
                <a:latin typeface="IBM Plex Sans VF" panose="020B0503050203000203" pitchFamily="34" charset="0"/>
              </a:rPr>
              <a:t>For Focus’ Development team, they learned an easier way to build </a:t>
            </a:r>
            <a:r>
              <a:rPr lang="en-US" b="0" i="0" dirty="0" err="1">
                <a:solidFill>
                  <a:srgbClr val="161616"/>
                </a:solidFill>
                <a:effectLst/>
                <a:highlight>
                  <a:srgbClr val="F4F4F4"/>
                </a:highlight>
                <a:latin typeface="IBM Plex Sans VF" panose="020B0503050203000203" pitchFamily="34" charset="0"/>
              </a:rPr>
              <a:t>GraphQL</a:t>
            </a:r>
            <a:r>
              <a:rPr lang="en-US" b="0" i="0" dirty="0">
                <a:solidFill>
                  <a:srgbClr val="161616"/>
                </a:solidFill>
                <a:effectLst/>
                <a:highlight>
                  <a:srgbClr val="F4F4F4"/>
                </a:highlight>
                <a:latin typeface="IBM Plex Sans VF" panose="020B0503050203000203" pitchFamily="34" charset="0"/>
              </a:rPr>
              <a:t> APIs and consume data stored everywhere. At the same time, they saw a complete API Management solution that enables them to create, secure, socialize and manage APIs.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App Connect</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AI Powered Integration with IBM App Connect Designer</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9802557" y="2860836"/>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0913683"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The rising adoption of hybrid cloud has resulted in data stored everywhere</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873280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How to access diverse, complicated silos?</a:t>
            </a:r>
            <a:endParaRPr lang="en-US" sz="3200" dirty="0">
              <a:latin typeface="IBM Plex Sans" panose="020B0503050203000203" pitchFamily="34" charset="0"/>
            </a:endParaRPr>
          </a:p>
        </p:txBody>
      </p:sp>
      <p:pic>
        <p:nvPicPr>
          <p:cNvPr id="7" name="Google Shape;81;p21">
            <a:extLst>
              <a:ext uri="{FF2B5EF4-FFF2-40B4-BE49-F238E27FC236}">
                <a16:creationId xmlns:a16="http://schemas.microsoft.com/office/drawing/2014/main" id="{4742F2EE-16FE-938A-89F2-02C73D3B00C0}"/>
              </a:ext>
            </a:extLst>
          </p:cNvPr>
          <p:cNvPicPr preferRelativeResize="0"/>
          <p:nvPr/>
        </p:nvPicPr>
        <p:blipFill>
          <a:blip r:embed="rId3">
            <a:alphaModFix/>
          </a:blip>
          <a:stretch>
            <a:fillRect/>
          </a:stretch>
        </p:blipFill>
        <p:spPr>
          <a:xfrm>
            <a:off x="3448101" y="2612946"/>
            <a:ext cx="10435043" cy="8162568"/>
          </a:xfrm>
          <a:prstGeom prst="rect">
            <a:avLst/>
          </a:prstGeom>
          <a:noFill/>
          <a:ln>
            <a:noFill/>
          </a:ln>
        </p:spPr>
      </p:pic>
      <p:sp>
        <p:nvSpPr>
          <p:cNvPr id="8" name="Google Shape;82;p21">
            <a:extLst>
              <a:ext uri="{FF2B5EF4-FFF2-40B4-BE49-F238E27FC236}">
                <a16:creationId xmlns:a16="http://schemas.microsoft.com/office/drawing/2014/main" id="{8FC03A5E-3D31-B775-458E-74015FC34BFE}"/>
              </a:ext>
            </a:extLst>
          </p:cNvPr>
          <p:cNvSpPr/>
          <p:nvPr/>
        </p:nvSpPr>
        <p:spPr>
          <a:xfrm>
            <a:off x="6980708" y="4300960"/>
            <a:ext cx="3808429" cy="1002008"/>
          </a:xfrm>
          <a:prstGeom prst="rect">
            <a:avLst/>
          </a:prstGeom>
          <a:solidFill>
            <a:schemeClr val="bg1">
              <a:lumMod val="95000"/>
            </a:schemeClr>
          </a:solidFill>
          <a:ln>
            <a:noFill/>
          </a:ln>
        </p:spPr>
        <p:txBody>
          <a:bodyPr spcFirstLastPara="1" wrap="square" lIns="68560" tIns="68560" rIns="68560" bIns="68560" anchor="ctr" anchorCtr="0">
            <a:noAutofit/>
          </a:bodyPr>
          <a:lstStyle/>
          <a:p>
            <a:pPr algn="ctr"/>
            <a:r>
              <a:rPr lang="en" sz="4949" b="1" dirty="0"/>
              <a:t>?</a:t>
            </a:r>
            <a:endParaRPr sz="4949" b="1" dirty="0"/>
          </a:p>
        </p:txBody>
      </p:sp>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development team decided to invest in </a:t>
            </a:r>
            <a:r>
              <a:rPr lang="en-US" sz="2800" dirty="0" err="1">
                <a:latin typeface="IBM Plex Sans Light" panose="020B0403050203000203" pitchFamily="34" charset="0"/>
              </a:rPr>
              <a:t>GraphQL</a:t>
            </a:r>
            <a:r>
              <a:rPr lang="en-US" sz="2800" dirty="0">
                <a:latin typeface="IBM Plex Sans Light" panose="020B0403050203000203" pitchFamily="34" charset="0"/>
              </a:rPr>
              <a:t> as a new standard for APIs.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developers would like to explore an easier way for developers to build </a:t>
            </a:r>
            <a:r>
              <a:rPr lang="en-US" sz="2800" dirty="0" err="1">
                <a:latin typeface="IBM Plex Sans Light" panose="020B0403050203000203" pitchFamily="34" charset="0"/>
              </a:rPr>
              <a:t>GraphQL</a:t>
            </a:r>
            <a:r>
              <a:rPr lang="en-US" sz="2800" dirty="0">
                <a:latin typeface="IBM Plex Sans Light" panose="020B0403050203000203" pitchFamily="34" charset="0"/>
              </a:rPr>
              <a:t> APIs, consuming data stored everywhere. They would like to explore a way to create </a:t>
            </a:r>
            <a:r>
              <a:rPr lang="en-US" sz="2800" dirty="0" err="1">
                <a:latin typeface="IBM Plex Sans Light" panose="020B0403050203000203" pitchFamily="34" charset="0"/>
              </a:rPr>
              <a:t>GraphQL</a:t>
            </a:r>
            <a:r>
              <a:rPr lang="en-US" sz="2800" dirty="0">
                <a:latin typeface="IBM Plex Sans Light" panose="020B0403050203000203" pitchFamily="34" charset="0"/>
              </a:rPr>
              <a:t> APIs using a declarative approach </a:t>
            </a:r>
            <a:br>
              <a:rPr lang="en-US" sz="2800" dirty="0">
                <a:latin typeface="IBM Plex Sans Light" panose="020B0403050203000203" pitchFamily="34" charset="0"/>
              </a:rPr>
            </a:br>
            <a:r>
              <a:rPr lang="en-US" sz="2800" dirty="0">
                <a:latin typeface="IBM Plex Sans Light" panose="020B0403050203000203" pitchFamily="34" charset="0"/>
              </a:rPr>
              <a:t>for federated access to data.</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learn how to CREATE, MANAGE, SECURE and SOCIALIZE their </a:t>
            </a:r>
            <a:r>
              <a:rPr lang="en-US" sz="2800" dirty="0" err="1">
                <a:latin typeface="IBM Plex Sans Light" panose="020B0403050203000203" pitchFamily="34" charset="0"/>
              </a:rPr>
              <a:t>GraphQL</a:t>
            </a:r>
            <a:r>
              <a:rPr lang="en-US" sz="2800" dirty="0">
                <a:latin typeface="IBM Plex Sans Light" panose="020B0403050203000203" pitchFamily="34" charset="0"/>
              </a:rPr>
              <a:t> APIs.</a:t>
            </a:r>
          </a:p>
          <a:p>
            <a:pPr lvl="0" fontAlgn="base">
              <a:spcBef>
                <a:spcPts val="2200"/>
              </a:spcBef>
              <a:spcAft>
                <a:spcPct val="0"/>
              </a:spcAft>
              <a:buClr>
                <a:schemeClr val="tx1"/>
              </a:buClr>
              <a:defRPr/>
            </a:pPr>
            <a:endParaRPr lang="en-US" sz="2800" dirty="0">
              <a:latin typeface="IBM Plex Sans Light" panose="020B0403050203000203" pitchFamily="34" charset="0"/>
            </a:endParaRP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253857"/>
            <a:ext cx="7330029" cy="384720"/>
            <a:chOff x="4019386" y="6106975"/>
            <a:chExt cx="2983939" cy="256414"/>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106975"/>
              <a:ext cx="2268055"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Setup API Connect Essentials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StepZen</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Build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 from a REST API</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Add a new REST API in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API</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105521"/>
            <a:ext cx="6044610" cy="677108"/>
            <a:chOff x="4019386" y="6020769"/>
            <a:chExt cx="1761761" cy="451288"/>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020769"/>
              <a:ext cx="1321194"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Autogenerate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Schemas from MySQL Database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3899114"/>
            <a:ext cx="6174983" cy="677109"/>
            <a:chOff x="4019386" y="6020820"/>
            <a:chExt cx="2527794" cy="451289"/>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020820"/>
              <a:ext cx="2040495" cy="451289"/>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Create a composition of building blocks using @materializer</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2871816"/>
            <a:ext cx="4777152" cy="677108"/>
            <a:chOff x="4019386" y="6032814"/>
            <a:chExt cx="3183939" cy="451288"/>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032814"/>
              <a:ext cx="2468271"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Create a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 in APIC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1865593"/>
            <a:ext cx="4609912" cy="677108"/>
            <a:chOff x="4019386" y="6031564"/>
            <a:chExt cx="3072474" cy="451288"/>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031564"/>
              <a:ext cx="2293428"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Edit and Test the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Proxy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Socialize your API</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921303"/>
            <a:ext cx="3568993" cy="67710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Create a Product and apply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GraphQL</a:t>
            </a: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9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RateLimits</a:t>
            </a:r>
            <a:endPar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420303" y="1388804"/>
            <a:ext cx="10122496"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a declarative approach using API Connect Essentials (</a:t>
            </a:r>
            <a:r>
              <a:rPr lang="en-US" sz="2000" dirty="0" err="1">
                <a:latin typeface="IBM Plex Sans Light" panose="020B0403050203000203" pitchFamily="34" charset="0"/>
              </a:rPr>
              <a:t>StepZen</a:t>
            </a:r>
            <a:r>
              <a:rPr lang="en-US" sz="2000" dirty="0">
                <a:latin typeface="IBM Plex Sans Light" panose="020B0403050203000203" pitchFamily="34" charset="0"/>
              </a:rPr>
              <a: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API using different sources (two REST services and one MySQL database);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graph composition using @materializer;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Deployed the new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 cloud runtime;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a:t>
            </a:r>
            <a:r>
              <a:rPr lang="en-US" sz="2000" dirty="0" err="1">
                <a:latin typeface="IBM Plex Sans Light" panose="020B0403050203000203" pitchFamily="34" charset="0"/>
              </a:rPr>
              <a:t>GraphQL</a:t>
            </a:r>
            <a:r>
              <a:rPr lang="en-US" sz="2000" dirty="0">
                <a:latin typeface="IBM Plex Sans Light" panose="020B0403050203000203" pitchFamily="34" charset="0"/>
              </a:rPr>
              <a:t> Proxy API in API Connect to call the </a:t>
            </a:r>
            <a:r>
              <a:rPr lang="en-US" sz="2000" dirty="0" err="1">
                <a:latin typeface="IBM Plex Sans Light" panose="020B0403050203000203" pitchFamily="34" charset="0"/>
              </a:rPr>
              <a:t>GraphQL</a:t>
            </a:r>
            <a:r>
              <a:rPr lang="en-US" sz="2000" dirty="0">
                <a:latin typeface="IBM Plex Sans Light" panose="020B0403050203000203" pitchFamily="34" charset="0"/>
              </a:rPr>
              <a:t> API on API Connect Essentials;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Managed their API and set up the security policies;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Created a Product and apply </a:t>
            </a:r>
            <a:r>
              <a:rPr lang="en-US" sz="2000" dirty="0" err="1">
                <a:latin typeface="IBM Plex Sans Light" panose="020B0403050203000203" pitchFamily="34" charset="0"/>
              </a:rPr>
              <a:t>GraphQL</a:t>
            </a:r>
            <a:r>
              <a:rPr lang="en-US" sz="2000" dirty="0">
                <a:latin typeface="IBM Plex Sans Light" panose="020B0403050203000203" pitchFamily="34" charset="0"/>
              </a:rPr>
              <a:t>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000" dirty="0">
                <a:latin typeface="IBM Plex Sans Light" panose="020B0403050203000203" pitchFamily="34" charset="0"/>
              </a:rPr>
              <a:t>Socialized their </a:t>
            </a:r>
            <a:r>
              <a:rPr lang="en-US" sz="2000" dirty="0" err="1">
                <a:latin typeface="IBM Plex Sans Light" panose="020B0403050203000203" pitchFamily="34" charset="0"/>
              </a:rPr>
              <a:t>GraphQL</a:t>
            </a:r>
            <a:r>
              <a:rPr lang="en-US" sz="2000" dirty="0">
                <a:latin typeface="IBM Plex Sans Light" panose="020B0403050203000203" pitchFamily="34" charset="0"/>
              </a:rPr>
              <a:t> API on the Developer Portal and demonstrated how an API consumer can use the API portal to perform self-service consumption of the API;</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From a business perspective, Focus Corporate learned how to use APIs to automate a series of steps to obtain customer and order information from different sources (legacy services and databases). They verified how to use an API as the foundation of their digital transformation journey.</a:t>
            </a:r>
          </a:p>
          <a:p>
            <a:pPr lvl="0" fontAlgn="base">
              <a:lnSpc>
                <a:spcPct val="90000"/>
              </a:lnSpc>
              <a:spcBef>
                <a:spcPts val="2200"/>
              </a:spcBef>
              <a:spcAft>
                <a:spcPct val="0"/>
              </a:spcAft>
              <a:buClr>
                <a:schemeClr val="tx1"/>
              </a:buClr>
              <a:defRPr/>
            </a:pPr>
            <a:r>
              <a:rPr lang="en-US" sz="2000" dirty="0">
                <a:latin typeface="IBM Plex Sans Light" panose="020B0403050203000203" pitchFamily="34" charset="0"/>
              </a:rPr>
              <a:t>For Focus’ Development team, they learned an easier way to build </a:t>
            </a:r>
            <a:r>
              <a:rPr lang="en-US" sz="2000" dirty="0" err="1">
                <a:latin typeface="IBM Plex Sans Light" panose="020B0403050203000203" pitchFamily="34" charset="0"/>
              </a:rPr>
              <a:t>GraphQL</a:t>
            </a:r>
            <a:r>
              <a:rPr lang="en-US" sz="2000" dirty="0">
                <a:latin typeface="IBM Plex Sans Light" panose="020B0403050203000203" pitchFamily="34" charset="0"/>
              </a:rPr>
              <a:t> APIs and consume data stored everywhere. At the same time, they saw a complete API Management solution that enables them to create, secure, socialize and manage APIs.</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40402</TotalTime>
  <Words>1826</Words>
  <Application>Microsoft Macintosh PowerPoint</Application>
  <PresentationFormat>Custom</PresentationFormat>
  <Paragraphs>146</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The rising adoption of hybrid cloud has resulted in data stored everywhere</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616</cp:revision>
  <cp:lastPrinted>2020-05-20T21:29:14Z</cp:lastPrinted>
  <dcterms:created xsi:type="dcterms:W3CDTF">2020-04-13T04:05:19Z</dcterms:created>
  <dcterms:modified xsi:type="dcterms:W3CDTF">2024-06-26T04:54:04Z</dcterms:modified>
</cp:coreProperties>
</file>